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58" r:id="rId4"/>
    <p:sldId id="284" r:id="rId5"/>
    <p:sldId id="285" r:id="rId6"/>
    <p:sldId id="286" r:id="rId7"/>
    <p:sldId id="287" r:id="rId8"/>
    <p:sldId id="288" r:id="rId9"/>
    <p:sldId id="291" r:id="rId10"/>
    <p:sldId id="281" r:id="rId11"/>
    <p:sldId id="271" r:id="rId12"/>
    <p:sldId id="272" r:id="rId13"/>
    <p:sldId id="289" r:id="rId14"/>
    <p:sldId id="290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FFCC"/>
    <a:srgbClr val="FF99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482" autoAdjust="0"/>
  </p:normalViewPr>
  <p:slideViewPr>
    <p:cSldViewPr>
      <p:cViewPr varScale="1">
        <p:scale>
          <a:sx n="80" d="100"/>
          <a:sy n="8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gradFill>
              <a:gsLst>
                <a:gs pos="0">
                  <a:schemeClr val="tx2"/>
                </a:gs>
                <a:gs pos="35000">
                  <a:schemeClr val="tx1">
                    <a:lumMod val="65000"/>
                  </a:schemeClr>
                </a:gs>
                <a:gs pos="100000">
                  <a:srgbClr val="005F8A">
                    <a:tint val="23500"/>
                    <a:satMod val="160000"/>
                  </a:srgbClr>
                </a:gs>
              </a:gsLst>
              <a:lin ang="5400000" scaled="1"/>
            </a:gradFill>
          </c:spPr>
          <c:invertIfNegative val="0"/>
          <c:dLbls>
            <c:dLbl>
              <c:idx val="0"/>
              <c:layout>
                <c:manualLayout>
                  <c:x val="2.222223354256727E-2"/>
                  <c:y val="-3.758019424044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56767432454046E-2"/>
                  <c:y val="-4.6204443287395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91928209089E-2"/>
                  <c:y val="-3.8942397776698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82554759622094E-2"/>
                  <c:y val="-2.968306174935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Лист1!$B$7:$E$7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Лист1!$B$8:$E$8</c:f>
              <c:numCache>
                <c:formatCode>General</c:formatCode>
                <c:ptCount val="4"/>
                <c:pt idx="0">
                  <c:v>2886</c:v>
                </c:pt>
                <c:pt idx="1">
                  <c:v>1369</c:v>
                </c:pt>
                <c:pt idx="2">
                  <c:v>1453</c:v>
                </c:pt>
                <c:pt idx="3">
                  <c:v>1380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744512"/>
        <c:axId val="98918400"/>
        <c:axId val="0"/>
      </c:bar3DChart>
      <c:catAx>
        <c:axId val="9174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918400"/>
        <c:crosses val="autoZero"/>
        <c:auto val="1"/>
        <c:lblAlgn val="ctr"/>
        <c:lblOffset val="100"/>
        <c:noMultiLvlLbl val="0"/>
      </c:catAx>
      <c:valAx>
        <c:axId val="9891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17445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  <a:scene3d>
      <a:camera prst="orthographicFront"/>
      <a:lightRig rig="threePt" dir="t"/>
    </a:scene3d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532" y="1474749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технологическому и атомному надзору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І квартале 2018 года»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330528" y="0"/>
            <a:ext cx="8712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3419872" y="6196357"/>
            <a:ext cx="2333600" cy="6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мая 2018 год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842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14029" y="4005064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руководителя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Клышникова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Алексея Валерьевича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5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6618" y="877021"/>
            <a:ext cx="8741433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нарушений хотелось бы отметить такие как: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100" y="3573016"/>
            <a:ext cx="36004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ДЕЛАТЬ НЕЛЬЗЯ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573016"/>
            <a:ext cx="34563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КАК ДЕЛАТЬ НУЖНО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84784"/>
            <a:ext cx="8182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технологии производства работ;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соблюдение проектной документации, которая, отмечу, прошла, все необходимые согласования и получила экспертные оценки, а также утверждена первыми руководителями предприятий;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должный уровень производственного контроля, что как раз и подтверждается авариями и травмами на производстве.</a:t>
            </a:r>
          </a:p>
        </p:txBody>
      </p:sp>
      <p:pic>
        <p:nvPicPr>
          <p:cNvPr id="1026" name="Picture 2" descr="C:\Users\derksenod\Desktop\РАЗНОЕ\2017г\ПУБЛИЧНЫЕ\Подготовка к публичному меропр - 2\9. Презентация Управления\Для создания 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5837"/>
            <a:ext cx="3937620" cy="26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 descr="C:\Users\User\Desktop\ДОКЛАД по ОЗП 15-16\DSCN0911.JPG"/>
          <p:cNvSpPr/>
          <p:nvPr/>
        </p:nvSpPr>
        <p:spPr>
          <a:xfrm>
            <a:off x="535363" y="4077072"/>
            <a:ext cx="3843875" cy="2625080"/>
          </a:xfrm>
          <a:prstGeom prst="roundRect">
            <a:avLst>
              <a:gd name="adj" fmla="val 494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3" y="1535109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7" y="1852943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8" y="2708920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581628" y="6488668"/>
            <a:ext cx="63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10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8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03741" y="502073"/>
            <a:ext cx="7733319" cy="93610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плановых проверок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2015 по 2018 гг.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611759"/>
              </p:ext>
            </p:extLst>
          </p:nvPr>
        </p:nvGraphicFramePr>
        <p:xfrm>
          <a:off x="640024" y="1484784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79659" y="638132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11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2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93071"/>
            <a:ext cx="712879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количества плановых проверок связано с: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00792" cy="5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316" y="1242747"/>
            <a:ext cx="828092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введением  с 01 января 2016 года «надзорных каникул» для субъектов малого предпринимательства 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26_1 Федерального закона 294-ФЗ «О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916" y="3680390"/>
            <a:ext cx="8503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недрением риск-ориентированного подхода к организации надзорной деятельности: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определяется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организации и осуществления государственного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(надзора);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выбирается интенсивность (форма, продолжительность, периодичность) проведения мероприятий по контролю в зависимости от класса опасности опасных производственных объектов.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35" y="970125"/>
            <a:ext cx="1280545" cy="13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2976"/>
            <a:ext cx="1280545" cy="13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erksenod\Desktop\РАЗНОЕ\по диаграммам\фоны\234813_14117608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7" y="4869160"/>
            <a:ext cx="56240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erksenod\Desktop\РАЗНОЕ\по диаграммам\фоны\234813_141176089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6" y="5666604"/>
            <a:ext cx="592224" cy="2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83485" y="648866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12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6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7727" y="774987"/>
            <a:ext cx="8856983" cy="93610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поднадзорных предприятиях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предостережений о недопустимости нарушения обязательных требований действующего законодательства без взаимодействия с юридическим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лицом;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поднадзорных организаций об основных, наиболее часто встречающихся нарушениях, выявленных при проверках на объектах энергетики путем размещения информации на официальном интернет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72" y="5202124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7164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11581" y="5877272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«Официальный сайт»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http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://www.usib.gosnadzor.ru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http://www.clipartbest.com/cliparts/LiK/zkr/LiKzkrL9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7" y="1968119"/>
            <a:ext cx="525317" cy="5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ipartbest.com/cliparts/LiK/zkr/LiKzkrL9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8" y="3368318"/>
            <a:ext cx="525317" cy="5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81628" y="6488668"/>
            <a:ext cx="63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13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5378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проведением плановых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контрольно-надзорных мероприятий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3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Ростехнадзора: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7184" y="2132856"/>
            <a:ext cx="78822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556 от 21.12.2017 г. «Об утверждении формы проверочного листа (списка контрольных вопросов), используемых Федеральной службой по экологическому, технологическому и атомному надзору при проведении плановой проверки в рамках осуществления федерального государственного надзора в области безопасности гидротехнических сооружений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557 от 21.12.2017 г. «Об утверждении форм проверочных листов (списков контрольных вопросов), содержащих обязательные требования к обеспечению безопасности в сфере электроэнергетики и (или) требования безопасности в сфере теплоснабжения, которые подлежат применению при проведении плановых проверок поднадзорных субъектов (объектов) при осуществлении федерального государственного энергетического надзора». </a:t>
            </a:r>
          </a:p>
        </p:txBody>
      </p:sp>
      <p:pic>
        <p:nvPicPr>
          <p:cNvPr id="5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9" y="1946448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2" y="3960713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81628" y="6488668"/>
            <a:ext cx="63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14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4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1" y="639182"/>
            <a:ext cx="6473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Сибирским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Ростехнадзора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обсуждений 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программы «Реформа контрольно-надзорной деятельности»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derksenod\Desktop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0" y="3567272"/>
            <a:ext cx="2542909" cy="14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C:\Users\derksenod\Desktop\Фото на печать\Президиум\DSC_4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1" y="4980049"/>
            <a:ext cx="2542909" cy="1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derksenod\Desktop\Новая папка\материалы к слайдам\фото 2 ПО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0" y="2162396"/>
            <a:ext cx="2525298" cy="14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rksenod\Desktop\Фото на печать\Зал\DSC_47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0" y="476672"/>
            <a:ext cx="2525298" cy="16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50766" y="33268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Обсуждение наиболее важных </a:t>
            </a:r>
            <a:r>
              <a:rPr lang="ru-RU" sz="2400" dirty="0"/>
              <a:t>и </a:t>
            </a:r>
            <a:r>
              <a:rPr lang="ru-RU" sz="2400" dirty="0" smtClean="0"/>
              <a:t>проблемных вопросов.</a:t>
            </a:r>
            <a:endParaRPr lang="ru-RU" sz="2400" dirty="0"/>
          </a:p>
        </p:txBody>
      </p:sp>
      <p:pic>
        <p:nvPicPr>
          <p:cNvPr id="8" name="Picture 4" descr="C:\Users\derksenod\Desktop\Совещание 15.12 (Веселов - Новосибирск)\материалы к слайдам\Картинки из интернета\up-254096_960_7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80112" y="2836466"/>
            <a:ext cx="490363" cy="4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07904" y="4725144"/>
            <a:ext cx="509769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Данное публичное обсуждение посвящено вопросам </a:t>
            </a:r>
            <a:r>
              <a:rPr lang="ru-RU" sz="2000" dirty="0">
                <a:latin typeface="Arial Black" panose="020B0A04020102020204" pitchFamily="34" charset="0"/>
              </a:rPr>
              <a:t>подготовки к прохождению предстоящего осенне-зимнего периода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C:\Users\derksenod\Desktop\РАЗНОЕ\по диаграммам\фоны\af507d0c0ab335873ce6fb4db7c89ad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64451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81628" y="6488668"/>
            <a:ext cx="63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15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1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1628" y="6488668"/>
            <a:ext cx="63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16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17" y="620688"/>
            <a:ext cx="1656184" cy="187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2277836"/>
            <a:ext cx="5984875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окончен.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5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152" y="47667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поднадзорные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управлению Ростехнадзора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918130"/>
              </p:ext>
            </p:extLst>
          </p:nvPr>
        </p:nvGraphicFramePr>
        <p:xfrm>
          <a:off x="394180" y="1268760"/>
          <a:ext cx="8352928" cy="5471079"/>
        </p:xfrm>
        <a:graphic>
          <a:graphicData uri="http://schemas.openxmlformats.org/drawingml/2006/table">
            <a:tbl>
              <a:tblPr/>
              <a:tblGrid>
                <a:gridCol w="326964"/>
                <a:gridCol w="7121206"/>
                <a:gridCol w="904758"/>
              </a:tblGrid>
              <a:tr h="475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Наименование, объектов надзора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Численные показатели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Количество поднадзорных организаций, эксплуатирующих опасные производственные объекты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3843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Количество поднадзорных опасных производственных объектов, в том числе: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9821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2.1.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в угольной отрасли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406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2.2.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в горнорудной отрасли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143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2.3.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в металлургическом и коксохимическом производстве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2.4.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объектов химии и спецхимии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370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объектов нефтехимии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334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2.6.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объектов котлонадзора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2521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объектов магистрального трубопровода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249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2.8.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объектов нефтегазодобычи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2.9.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подъемных сооружений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3118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объектов по переработке растительного сырья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934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объектов транспортирования опасных веществ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188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организаций, связанных с оборотом взрывчатых материалов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145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объектов геологоразведки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2.14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объектов газораспределения и газопотребления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3052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Гидротехнических сооружений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589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Тепло - Электростанций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Электросетевых организаций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Линий электропередач (тыс. км)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313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Электрических подстанций (тыс. шт.)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83112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2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4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" y="404664"/>
            <a:ext cx="662879" cy="74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40982"/>
              </p:ext>
            </p:extLst>
          </p:nvPr>
        </p:nvGraphicFramePr>
        <p:xfrm>
          <a:off x="251520" y="615421"/>
          <a:ext cx="8568952" cy="940407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260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надзорной деятельности Сибирского управления Ростехнадзора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за 3 месяца 2017-2018 </a:t>
                      </a:r>
                      <a:r>
                        <a:rPr lang="ru-RU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гг.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3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65765"/>
              </p:ext>
            </p:extLst>
          </p:nvPr>
        </p:nvGraphicFramePr>
        <p:xfrm>
          <a:off x="270198" y="1647841"/>
          <a:ext cx="8568953" cy="4877503"/>
        </p:xfrm>
        <a:graphic>
          <a:graphicData uri="http://schemas.openxmlformats.org/drawingml/2006/table">
            <a:tbl>
              <a:tblPr/>
              <a:tblGrid>
                <a:gridCol w="432050"/>
                <a:gridCol w="4074759"/>
                <a:gridCol w="977074"/>
                <a:gridCol w="1008863"/>
                <a:gridCol w="1263778"/>
                <a:gridCol w="812429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мес.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мес.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2017/2018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гг.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проверок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67059"/>
                      </a:srgbClr>
                    </a:solidFill>
                  </a:tcPr>
                </a:tc>
              </a:tr>
              <a:tr h="32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выявленных нарушений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1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наказаний, в том числе: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административный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штраф, кол-во наложенных штрафов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наложенных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106083,3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93598,8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-12484,5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взысканных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44825,1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40760,63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-4064,47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приостановление деятельности 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73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1129" y="548680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предприятиях, осуществляющих деятельность по эксплуатации опасных производственных объектов: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://weclipart.com/gimg/C07520E56EFB25A6/1368299938662232109excavator-256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4885"/>
            <a:ext cx="1676731" cy="16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600528"/>
              </p:ext>
            </p:extLst>
          </p:nvPr>
        </p:nvGraphicFramePr>
        <p:xfrm>
          <a:off x="323528" y="1844820"/>
          <a:ext cx="8496943" cy="4587410"/>
        </p:xfrm>
        <a:graphic>
          <a:graphicData uri="http://schemas.openxmlformats.org/drawingml/2006/table">
            <a:tbl>
              <a:tblPr/>
              <a:tblGrid>
                <a:gridCol w="535843"/>
                <a:gridCol w="5128786"/>
                <a:gridCol w="995137"/>
                <a:gridCol w="995137"/>
                <a:gridCol w="84204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УТ-ПБ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2017г.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2018г.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2418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2337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12756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14168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2238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приостановление деятельности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предупреждение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наложенных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96473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81559,8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-14913,2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взысканных административных штрафов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39286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32374,43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-6911,57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921"/>
            <a:ext cx="648072" cy="7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83112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4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0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gsp.in.ua/wp-content/uploads/2015/06/-----------------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223868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24665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энергетический надзор: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921"/>
            <a:ext cx="648072" cy="7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elektriki23.ru/images/bulb_PNG12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031">
            <a:off x="6058750" y="216095"/>
            <a:ext cx="936104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546598"/>
              </p:ext>
            </p:extLst>
          </p:nvPr>
        </p:nvGraphicFramePr>
        <p:xfrm>
          <a:off x="323528" y="1844820"/>
          <a:ext cx="8496943" cy="4587410"/>
        </p:xfrm>
        <a:graphic>
          <a:graphicData uri="http://schemas.openxmlformats.org/drawingml/2006/table">
            <a:tbl>
              <a:tblPr/>
              <a:tblGrid>
                <a:gridCol w="535843"/>
                <a:gridCol w="5128786"/>
                <a:gridCol w="995137"/>
                <a:gridCol w="995137"/>
                <a:gridCol w="84204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-3838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приостановление деятельности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предупреждение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наложенных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взысканных административных штрафов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83112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5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5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10621.h8.modhost.pro/assets/images/news/sostav-osk-banner1170x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"/>
            <a:ext cx="3851920" cy="11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908" y="438435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строительный надзор: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" y="438435"/>
            <a:ext cx="618376" cy="69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6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92831"/>
              </p:ext>
            </p:extLst>
          </p:nvPr>
        </p:nvGraphicFramePr>
        <p:xfrm>
          <a:off x="251520" y="1628800"/>
          <a:ext cx="8496941" cy="4667850"/>
        </p:xfrm>
        <a:graphic>
          <a:graphicData uri="http://schemas.openxmlformats.org/drawingml/2006/table">
            <a:tbl>
              <a:tblPr/>
              <a:tblGrid>
                <a:gridCol w="396524"/>
                <a:gridCol w="3795302"/>
                <a:gridCol w="736401"/>
                <a:gridCol w="736401"/>
                <a:gridCol w="736401"/>
                <a:gridCol w="736401"/>
                <a:gridCol w="736401"/>
                <a:gridCol w="62311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УТ-СРО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приостановление деятельности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предупреждение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наложенных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взысканных административных штрафов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45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60121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гидротехнических сооружениях, подконтрольных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8" y="460121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7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6" name="Picture 6" descr="C:\Users\derksenod\Desktop\Подготовка к публичному меропр - 2\9. Презентация Управления\Для создания презентации\Ust-Ulim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22" y="332655"/>
            <a:ext cx="1944077" cy="14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34447"/>
              </p:ext>
            </p:extLst>
          </p:nvPr>
        </p:nvGraphicFramePr>
        <p:xfrm>
          <a:off x="323528" y="1844820"/>
          <a:ext cx="8496943" cy="4587410"/>
        </p:xfrm>
        <a:graphic>
          <a:graphicData uri="http://schemas.openxmlformats.org/drawingml/2006/table">
            <a:tbl>
              <a:tblPr/>
              <a:tblGrid>
                <a:gridCol w="535843"/>
                <a:gridCol w="5128786"/>
                <a:gridCol w="995137"/>
                <a:gridCol w="995137"/>
                <a:gridCol w="84204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УТ-ГТС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приостановление деятельности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предупреждение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наложенных административных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сумма взысканных административных штрафов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49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389" y="67335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аварийности и травматизма на объектах поднадзорных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управлению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 месяца 2017-2018 гг.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" y="404664"/>
            <a:ext cx="687716" cy="7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9151" y="6525344"/>
            <a:ext cx="2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8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6122"/>
              </p:ext>
            </p:extLst>
          </p:nvPr>
        </p:nvGraphicFramePr>
        <p:xfrm>
          <a:off x="323389" y="1916832"/>
          <a:ext cx="8421738" cy="16861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66303"/>
                <a:gridCol w="821281"/>
                <a:gridCol w="821281"/>
                <a:gridCol w="593366"/>
                <a:gridCol w="706669"/>
                <a:gridCol w="669338"/>
                <a:gridCol w="716493"/>
                <a:gridCol w="716493"/>
                <a:gridCol w="770249"/>
                <a:gridCol w="540265"/>
              </a:tblGrid>
              <a:tr h="4620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Аварийность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аварий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пострадавших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 авариях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± 2018/2017 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 мес.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 мес.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±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 мес. 2018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 мес. 2017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Всего по Управлению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+1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+2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+1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6760"/>
              </p:ext>
            </p:extLst>
          </p:nvPr>
        </p:nvGraphicFramePr>
        <p:xfrm>
          <a:off x="315828" y="4077072"/>
          <a:ext cx="8425075" cy="17281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24558"/>
                <a:gridCol w="1234785"/>
                <a:gridCol w="1234785"/>
                <a:gridCol w="1235458"/>
                <a:gridCol w="1082719"/>
                <a:gridCol w="945978"/>
                <a:gridCol w="566792"/>
              </a:tblGrid>
              <a:tr h="57606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Травматизм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пострадавших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всего (см. случаи и аварии) чел.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± 2018/2017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 мес. 2018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 мес. 2017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Всего по Управлению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-9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-2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47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altay/771751/2a0000015e9f0749fa4a7e54e41d9df933b0/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" y="1384301"/>
            <a:ext cx="2965272" cy="16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61" y="489446"/>
            <a:ext cx="8991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января 2018 года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МУП «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Яровской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теплоэлектрокомплекс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(Алтайский край)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665016"/>
            <a:ext cx="389157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азрыв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опускной трубы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0108" y="2200447"/>
            <a:ext cx="4572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- термические ожоги, из них: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смертельно.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493109"/>
            <a:ext cx="85816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коррозионно-усталостных повреждений на внутренней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поверхности;</a:t>
            </a: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экспертизы ПБ не учтены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условия эксплуатации технического устройства,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простои оборудования, сопряженные с недостаточно надежной методикой консервации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полной мере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консервация поверхностей нагрева для предотвращения коррозии металла котла при выводе его в резерв или ремонт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водно-химического режима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котла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448" y="3031444"/>
            <a:ext cx="1843295" cy="461665"/>
          </a:xfrm>
          <a:prstGeom prst="rect">
            <a:avLst/>
          </a:prstGeom>
          <a:solidFill>
            <a:srgbClr val="CCFFCC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" y="3541710"/>
            <a:ext cx="470838" cy="3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" y="4293096"/>
            <a:ext cx="470838" cy="3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" y="5301208"/>
            <a:ext cx="470838" cy="3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4" y="6237312"/>
            <a:ext cx="470838" cy="3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83112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9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4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1929</TotalTime>
  <Words>1423</Words>
  <Application>Microsoft Office PowerPoint</Application>
  <PresentationFormat>Экран (4:3)</PresentationFormat>
  <Paragraphs>533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Дерксен Ольга Дмитриевна</cp:lastModifiedBy>
  <cp:revision>82</cp:revision>
  <dcterms:created xsi:type="dcterms:W3CDTF">2018-01-19T07:14:08Z</dcterms:created>
  <dcterms:modified xsi:type="dcterms:W3CDTF">2018-05-21T06:19:12Z</dcterms:modified>
</cp:coreProperties>
</file>